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Garamon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IH2nLuOhYFNokELSV+mu1ApT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Garamond-bold.fntdata"/><Relationship Id="rId21" Type="http://schemas.openxmlformats.org/officeDocument/2006/relationships/font" Target="fonts/Garamond-regular.fntdata"/><Relationship Id="rId24" Type="http://schemas.openxmlformats.org/officeDocument/2006/relationships/font" Target="fonts/Garamond-boldItalic.fntdata"/><Relationship Id="rId23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PanelTitle-GrommetsCombined.png" id="13" name="Google Shape;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18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" name="Google Shape;90;p2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99" name="Google Shape;99;p29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0" name="Google Shape;100;p29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31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5" name="Google Shape;115;p31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6" name="Google Shape;116;p31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32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4" name="Google Shape;124;p3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3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" name="Google Shape;138;p34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1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1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2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2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22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23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3" type="body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9" name="Google Shape;59;p24"/>
          <p:cNvSpPr txBox="1"/>
          <p:nvPr>
            <p:ph idx="4" type="body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2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2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rgbClr val="E8D08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3" name="Google Shape;73;p26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4" name="Google Shape;74;p2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PanelContent-GrommetsCombined.png" id="6" name="Google Shape;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dBVBIUxS1Os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iseek.org/careers/clusterSurvey" TargetMode="External"/><Relationship Id="rId4" Type="http://schemas.openxmlformats.org/officeDocument/2006/relationships/hyperlink" Target="http://www.theinsite.org/me/my_way/values_questionnaire_alias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2692398" y="2419927"/>
            <a:ext cx="6815669" cy="9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18. Personal Identity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5624945" y="3657597"/>
            <a:ext cx="4414981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US"/>
              <a:t>Session V: Mental and Physical Health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904" y="361467"/>
            <a:ext cx="3633531" cy="101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Student Responsibilities</a:t>
            </a:r>
            <a:br>
              <a:rPr b="1" lang="en-US"/>
            </a:br>
            <a:endParaRPr/>
          </a:p>
        </p:txBody>
      </p:sp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24364" lvl="0" marL="285750" rtl="0" algn="l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 sz="2600"/>
          </a:p>
          <a:p>
            <a:pPr indent="-285750" lvl="0" marL="285750" rtl="0" algn="l">
              <a:spcBef>
                <a:spcPts val="1042"/>
              </a:spcBef>
              <a:spcAft>
                <a:spcPts val="0"/>
              </a:spcAft>
              <a:buSzPct val="115000"/>
              <a:buChar char="•"/>
            </a:pPr>
            <a:r>
              <a:rPr lang="en-US" sz="2600"/>
              <a:t>Step 1: examining your values</a:t>
            </a:r>
            <a:endParaRPr/>
          </a:p>
          <a:p>
            <a:pPr indent="-285750" lvl="0" marL="285750" rtl="0" algn="l">
              <a:spcBef>
                <a:spcPts val="1042"/>
              </a:spcBef>
              <a:spcAft>
                <a:spcPts val="0"/>
              </a:spcAft>
              <a:buSzPct val="115000"/>
              <a:buChar char="•"/>
            </a:pPr>
            <a:r>
              <a:rPr lang="en-US" sz="2600"/>
              <a:t>Step 2: is the importance of committing to your responsibilities as a student. </a:t>
            </a:r>
            <a:endParaRPr sz="2600"/>
          </a:p>
          <a:p>
            <a:pPr indent="0" lvl="0" marL="0" rtl="0" algn="l">
              <a:spcBef>
                <a:spcPts val="1042"/>
              </a:spcBef>
              <a:spcAft>
                <a:spcPts val="0"/>
              </a:spcAft>
              <a:buSzPct val="115000"/>
              <a:buNone/>
            </a:pPr>
            <a:r>
              <a:rPr lang="en-US" sz="2600">
                <a:solidFill>
                  <a:srgbClr val="FF0000"/>
                </a:solidFill>
              </a:rPr>
              <a:t>Expectations for student behavior vary from campus to campus. </a:t>
            </a:r>
            <a:endParaRPr/>
          </a:p>
          <a:p>
            <a:pPr indent="0" lvl="0" marL="0" rtl="0" algn="l">
              <a:spcBef>
                <a:spcPts val="1042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 i="1" sz="2600"/>
          </a:p>
        </p:txBody>
      </p:sp>
      <p:sp>
        <p:nvSpPr>
          <p:cNvPr id="202" name="Google Shape;202;p10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36779" lvl="0" marL="285750" rtl="0" algn="l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What are your new student responsibilities? </a:t>
            </a:r>
            <a:endParaRPr i="1"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Are they financial? </a:t>
            </a:r>
            <a:endParaRPr i="1"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Course specific? </a:t>
            </a:r>
            <a:endParaRPr i="1"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Social? </a:t>
            </a:r>
            <a:endParaRPr i="1"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Health related</a:t>
            </a:r>
            <a:endParaRPr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Ethical?</a:t>
            </a:r>
            <a:endParaRPr/>
          </a:p>
          <a:p>
            <a:pPr indent="-285750" lvl="0" marL="285750" rtl="0" algn="l">
              <a:spcBef>
                <a:spcPts val="1008"/>
              </a:spcBef>
              <a:spcAft>
                <a:spcPts val="0"/>
              </a:spcAft>
              <a:buSzPct val="115000"/>
              <a:buChar char="•"/>
            </a:pPr>
            <a:r>
              <a:rPr i="1" lang="en-US"/>
              <a:t>What exactly is expected of you?</a:t>
            </a:r>
            <a:endParaRPr i="1"/>
          </a:p>
          <a:p>
            <a:pPr indent="-136779" lvl="0" marL="285750" rtl="0" algn="l">
              <a:spcBef>
                <a:spcPts val="1008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316994" y="4442829"/>
            <a:ext cx="978408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9E81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Overall, you demonstrate that you are a responsible student when you do the following:</a:t>
            </a:r>
            <a:endParaRPr/>
          </a:p>
        </p:txBody>
      </p:sp>
      <p:sp>
        <p:nvSpPr>
          <p:cNvPr id="209" name="Google Shape;209;p11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ts val="2760"/>
              <a:buFont typeface="Garamond"/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lang="en-US"/>
              <a:t>Uphold the values of honesty and academic integrity.</a:t>
            </a:r>
            <a:endParaRPr/>
          </a:p>
          <a:p>
            <a:pPr indent="-457200" lvl="0" marL="45720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lang="en-US"/>
              <a:t>Arrive on time and prepared for all classes, meetings, academic activities, and special events.</a:t>
            </a:r>
            <a:endParaRPr/>
          </a:p>
        </p:txBody>
      </p:sp>
      <p:pic>
        <p:nvPicPr>
          <p:cNvPr id="210" name="Google Shape;210;p1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1725" y="2800191"/>
            <a:ext cx="4718050" cy="283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/>
          <p:nvPr>
            <p:ph idx="4294967295" type="body"/>
          </p:nvPr>
        </p:nvSpPr>
        <p:spPr>
          <a:xfrm>
            <a:off x="5871729" y="2248045"/>
            <a:ext cx="5470525" cy="4892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SzPts val="2760"/>
              <a:buFont typeface="Garamond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3. Give attention to quality and excellence in completing assignments.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4.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Allot</a:t>
            </a:r>
            <a:r>
              <a:rPr lang="en-US"/>
              <a:t> sufficient time to fulfill responsibilities outside of class.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pic>
        <p:nvPicPr>
          <p:cNvPr descr="55 Completing Assignments | Thoughtful Learning K-12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739" y="517236"/>
            <a:ext cx="4084167" cy="569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>
            <p:ph idx="4294967295" type="body"/>
          </p:nvPr>
        </p:nvSpPr>
        <p:spPr>
          <a:xfrm>
            <a:off x="6226175" y="1564554"/>
            <a:ext cx="4848225" cy="36078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/>
              <a:t>5. Observe etiquette in all communications, giving respect to instructors, fellow students, staff and the larger college community.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/>
              <a:t>6. Take full advantage of college resources available to you.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/>
              <a:t>7. Respect diversity in people, ideas, and opinions.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29" y="1388533"/>
            <a:ext cx="4932218" cy="378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18" y="2008233"/>
            <a:ext cx="4140077" cy="28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>
            <p:ph idx="4294967295" type="body"/>
          </p:nvPr>
        </p:nvSpPr>
        <p:spPr>
          <a:xfrm>
            <a:off x="5714711" y="2100264"/>
            <a:ext cx="5470525" cy="33030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/>
              <a:t>8. Achieve educational goals in an organized, committed, and proactive manner.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/>
              <a:t>9. Take full responsibility for personal behavior.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/>
              <a:t>10. Comply with all college policies.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1037500" y="1388525"/>
            <a:ext cx="4202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Garamond"/>
              <a:buNone/>
            </a:pPr>
            <a:r>
              <a:rPr b="1" lang="en-US" sz="3759"/>
              <a:t>College life differs </a:t>
            </a:r>
            <a:endParaRPr b="1" sz="3759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Garamond"/>
              <a:buNone/>
            </a:pPr>
            <a:r>
              <a:rPr b="1" lang="en-US" sz="3759"/>
              <a:t>in many ways</a:t>
            </a:r>
            <a:endParaRPr b="1" sz="3759"/>
          </a:p>
        </p:txBody>
      </p:sp>
      <p:pic>
        <p:nvPicPr>
          <p:cNvPr id="234" name="Google Shape;234;p15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524" y="1388525"/>
            <a:ext cx="4880100" cy="39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>
            <p:ph idx="2" type="body"/>
          </p:nvPr>
        </p:nvSpPr>
        <p:spPr>
          <a:xfrm>
            <a:off x="1114150" y="3049425"/>
            <a:ext cx="40494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en-US" sz="2000"/>
              <a:t>The following video clip is a brief, informal student discussion about the challenges you may face as a student and provides examples of issues students face in transitioning from high school to college.</a:t>
            </a:r>
            <a:endParaRPr sz="2000"/>
          </a:p>
        </p:txBody>
      </p:sp>
      <p:sp>
        <p:nvSpPr>
          <p:cNvPr id="236" name="Google Shape;236;p15"/>
          <p:cNvSpPr txBox="1"/>
          <p:nvPr/>
        </p:nvSpPr>
        <p:spPr>
          <a:xfrm>
            <a:off x="1204500" y="5392750"/>
            <a:ext cx="9783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“What are the two main problems identified in the video?</a:t>
            </a:r>
            <a:endParaRPr b="1" sz="20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907" y="2220912"/>
            <a:ext cx="6434139" cy="275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Chapter outlines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Assessing Your Values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Stages of Life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Student Responsibilities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College vs. High School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 cap="none"/>
              <a:t>LEARNING OBJECTIVES</a:t>
            </a:r>
            <a:br>
              <a:rPr b="1" lang="en-US" cap="none"/>
            </a:br>
            <a:endParaRPr/>
          </a:p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the end of this section, you will be able to: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Identify personal values and align them with educational goals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Use personality tests and/or skills inventories to evaluate career paths that match your values and interests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Describe the responsibilities of college student life and how they differ from high school or early career life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/>
          <p:nvPr/>
        </p:nvSpPr>
        <p:spPr>
          <a:xfrm>
            <a:off x="2050473" y="2253673"/>
            <a:ext cx="8091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Man’s main task in life is to give birth to himself, to become what he potentially is. The most important product of his effort is his own personality.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—Erich Fromm, psychologist</a:t>
            </a:r>
            <a:endParaRPr sz="3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Assessing Your Values</a:t>
            </a:r>
            <a:br>
              <a:rPr b="1" lang="en-US"/>
            </a:br>
            <a:endParaRPr/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Your personal values are your core beliefs and guiding principles. They shape the roles you play in daily life.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Your values are a compass that help you make decisions and choices.</a:t>
            </a:r>
            <a:endParaRPr/>
          </a:p>
        </p:txBody>
      </p:sp>
      <p:sp>
        <p:nvSpPr>
          <p:cNvPr id="169" name="Google Shape;169;p5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What are your values, then?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Which are most important to you, and which are least important?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How do your values fit into your educational goals?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How do your educational goals relate to your future career?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 cap="none"/>
              <a:t>ACTIVITY: ASSESS YOUR PERSONAL IDENTITY AND VALUES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1298448" y="2560320"/>
            <a:ext cx="4718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1. ISEEK Career Cluster Interest Survey</a:t>
            </a:r>
            <a:r>
              <a:rPr b="1" lang="en-US" u="sng"/>
              <a:t>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b="1" lang="en-US" u="sng"/>
              <a:t>https://careerwise.minnstate.edu/careers/clusterSurvey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 txBox="1"/>
          <p:nvPr>
            <p:ph idx="2" type="body"/>
          </p:nvPr>
        </p:nvSpPr>
        <p:spPr>
          <a:xfrm>
            <a:off x="6181344" y="2560320"/>
            <a:ext cx="4718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b="1" lang="en-US" u="sng">
                <a:solidFill>
                  <a:schemeClr val="hlink"/>
                </a:solidFill>
                <a:hlinkClick r:id="rId4"/>
              </a:rPr>
              <a:t>Values Clarification Questionnaire</a:t>
            </a:r>
            <a:r>
              <a:rPr b="1" lang="en-US" u="sng"/>
              <a:t>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http://www.theinsite.org/me/my_way/values_questionnaire_alias.html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Stages of Life</a:t>
            </a:r>
            <a:br>
              <a:rPr b="1" lang="en-US"/>
            </a:br>
            <a:endParaRPr/>
          </a:p>
        </p:txBody>
      </p:sp>
      <p:sp>
        <p:nvSpPr>
          <p:cNvPr id="182" name="Google Shape;182;p7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0490" lvl="0" marL="28575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Keep in mind that your personal values and interests can and do change as you get older. </a:t>
            </a:r>
            <a:endParaRPr/>
          </a:p>
        </p:txBody>
      </p:sp>
      <p:pic>
        <p:nvPicPr>
          <p:cNvPr id="183" name="Google Shape;183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781" y="2560638"/>
            <a:ext cx="3309937" cy="330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For example</a:t>
            </a:r>
            <a:endParaRPr/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College students, ages 18–26, tend to make choices that are tentative (more short-range) and support a desire for autonomy.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During ages 27–31, young adults may rethink decisions and lean toward more permanent choices.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In ages 32–42, adults tend to have a greater sense of commitment and stability, as shown by their choices.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Student Responsibilities</a:t>
            </a:r>
            <a:br>
              <a:rPr b="1" lang="en-US"/>
            </a:br>
            <a:endParaRPr/>
          </a:p>
        </p:txBody>
      </p:sp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Research has shown that students who get involved in career-planning activities stay in college longer, graduate on time, improve their academic performance, tend to be more goal focused and motivated, and have a more satisfying and fulfilling college experience.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This is why an important first step in college is examining your personal identity and values.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2021-08-15T10:14:38Z</dcterms:created>
  <dc:creator>Admin</dc:creator>
</cp:coreProperties>
</file>